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78" r:id="rId2"/>
    <p:sldId id="352" r:id="rId3"/>
    <p:sldId id="363" r:id="rId4"/>
    <p:sldId id="386" r:id="rId5"/>
    <p:sldId id="388" r:id="rId6"/>
    <p:sldId id="404" r:id="rId7"/>
    <p:sldId id="387" r:id="rId8"/>
    <p:sldId id="405" r:id="rId9"/>
    <p:sldId id="390" r:id="rId10"/>
    <p:sldId id="408" r:id="rId11"/>
    <p:sldId id="406" r:id="rId12"/>
    <p:sldId id="407" r:id="rId13"/>
    <p:sldId id="409" r:id="rId14"/>
    <p:sldId id="410" r:id="rId15"/>
    <p:sldId id="411" r:id="rId16"/>
    <p:sldId id="412" r:id="rId17"/>
    <p:sldId id="413" r:id="rId18"/>
    <p:sldId id="414" r:id="rId19"/>
    <p:sldId id="416" r:id="rId20"/>
    <p:sldId id="421" r:id="rId21"/>
    <p:sldId id="417" r:id="rId22"/>
    <p:sldId id="419" r:id="rId23"/>
    <p:sldId id="418" r:id="rId24"/>
    <p:sldId id="420" r:id="rId25"/>
    <p:sldId id="402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11xdaMO3vBBsRsx+ilh/eeAI0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E6F"/>
    <a:srgbClr val="FA8C1E"/>
    <a:srgbClr val="D60000"/>
    <a:srgbClr val="FF0000"/>
    <a:srgbClr val="4472C4"/>
    <a:srgbClr val="92D05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89290" autoAdjust="0"/>
  </p:normalViewPr>
  <p:slideViewPr>
    <p:cSldViewPr snapToGrid="0">
      <p:cViewPr>
        <p:scale>
          <a:sx n="75" d="100"/>
          <a:sy n="75" d="100"/>
        </p:scale>
        <p:origin x="624" y="54"/>
      </p:cViewPr>
      <p:guideLst>
        <p:guide orient="horz" pos="2160"/>
        <p:guide pos="3840"/>
      </p:guideLst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맑은 고딕" panose="020B0503020000020004" pitchFamily="50" charset="-127"/>
        <a:ea typeface="맑은 고딕" panose="020B0503020000020004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401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모델은 조건부 평균 </a:t>
            </a:r>
            <a:r>
              <a:rPr lang="en-US" altLang="ko-KR" dirty="0" err="1"/>
              <a:t>μθ</a:t>
            </a:r>
            <a:r>
              <a:rPr lang="en-US" altLang="ko-KR" dirty="0"/>
              <a:t>(</a:t>
            </a:r>
            <a:r>
              <a:rPr lang="en-US" altLang="ko-KR" dirty="0" err="1"/>
              <a:t>xt,t</a:t>
            </a:r>
            <a:r>
              <a:rPr lang="en-US" altLang="ko-KR" dirty="0"/>
              <a:t>)\mu_\theta(</a:t>
            </a:r>
            <a:r>
              <a:rPr lang="en-US" altLang="ko-KR" dirty="0" err="1"/>
              <a:t>x_t</a:t>
            </a:r>
            <a:r>
              <a:rPr lang="en-US" altLang="ko-KR" dirty="0"/>
              <a:t>, t)</a:t>
            </a:r>
            <a:r>
              <a:rPr lang="en-US" altLang="ko-KR" dirty="0" err="1"/>
              <a:t>μθ</a:t>
            </a:r>
            <a:r>
              <a:rPr lang="en-US" altLang="ko-KR" dirty="0"/>
              <a:t>​(</a:t>
            </a:r>
            <a:r>
              <a:rPr lang="en-US" altLang="ko-KR" dirty="0" err="1"/>
              <a:t>xt</a:t>
            </a:r>
            <a:r>
              <a:rPr lang="en-US" altLang="ko-KR" dirty="0"/>
              <a:t>​,t)</a:t>
            </a:r>
            <a:r>
              <a:rPr lang="ko-KR" altLang="en-US" dirty="0"/>
              <a:t>를 학습하여 다음 샘플 </a:t>
            </a:r>
            <a:r>
              <a:rPr lang="en-US" altLang="ko-KR" dirty="0"/>
              <a:t>xt−1x_{t-1}xt−1​</a:t>
            </a:r>
            <a:r>
              <a:rPr lang="ko-KR" altLang="en-US" dirty="0"/>
              <a:t>을 생성함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기본적인 </a:t>
            </a:r>
            <a:r>
              <a:rPr lang="en-US" altLang="ko-KR" dirty="0"/>
              <a:t>DDPM</a:t>
            </a:r>
            <a:r>
              <a:rPr lang="ko-KR" altLang="en-US" dirty="0"/>
              <a:t>에서는 분산 </a:t>
            </a:r>
            <a:r>
              <a:rPr lang="en-US" altLang="ko-KR" dirty="0" err="1"/>
              <a:t>Σθ</a:t>
            </a:r>
            <a:r>
              <a:rPr lang="en-US" altLang="ko-KR" dirty="0"/>
              <a:t>\Sigma_\</a:t>
            </a:r>
            <a:r>
              <a:rPr lang="en-US" altLang="ko-KR" dirty="0" err="1"/>
              <a:t>thetaΣθ</a:t>
            </a:r>
            <a:r>
              <a:rPr lang="en-US" altLang="ko-KR" dirty="0"/>
              <a:t>​</a:t>
            </a:r>
            <a:r>
              <a:rPr lang="ko-KR" altLang="en-US" dirty="0"/>
              <a:t>를 고정하거나 예측함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MSE </a:t>
            </a:r>
            <a:r>
              <a:rPr lang="ko-KR" altLang="en-US" dirty="0"/>
              <a:t>기반 </a:t>
            </a:r>
            <a:r>
              <a:rPr lang="en-US" altLang="ko-KR" dirty="0"/>
              <a:t>noise </a:t>
            </a:r>
            <a:r>
              <a:rPr lang="ko-KR" altLang="en-US" dirty="0"/>
              <a:t>예측</a:t>
            </a:r>
            <a:r>
              <a:rPr lang="en-US" altLang="ko-KR" dirty="0"/>
              <a:t>Adversarial + </a:t>
            </a:r>
            <a:r>
              <a:rPr lang="ko-KR" altLang="en-US" dirty="0"/>
              <a:t>조건부 생성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1685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모델은 조건부 평균 </a:t>
            </a:r>
            <a:r>
              <a:rPr lang="en-US" altLang="ko-KR" dirty="0" err="1"/>
              <a:t>μθ</a:t>
            </a:r>
            <a:r>
              <a:rPr lang="en-US" altLang="ko-KR" dirty="0"/>
              <a:t>(</a:t>
            </a:r>
            <a:r>
              <a:rPr lang="en-US" altLang="ko-KR" dirty="0" err="1"/>
              <a:t>xt,t</a:t>
            </a:r>
            <a:r>
              <a:rPr lang="en-US" altLang="ko-KR" dirty="0"/>
              <a:t>)\mu_\theta(</a:t>
            </a:r>
            <a:r>
              <a:rPr lang="en-US" altLang="ko-KR" dirty="0" err="1"/>
              <a:t>x_t</a:t>
            </a:r>
            <a:r>
              <a:rPr lang="en-US" altLang="ko-KR" dirty="0"/>
              <a:t>, t)</a:t>
            </a:r>
            <a:r>
              <a:rPr lang="en-US" altLang="ko-KR" dirty="0" err="1"/>
              <a:t>μθ</a:t>
            </a:r>
            <a:r>
              <a:rPr lang="en-US" altLang="ko-KR" dirty="0"/>
              <a:t>​(</a:t>
            </a:r>
            <a:r>
              <a:rPr lang="en-US" altLang="ko-KR" dirty="0" err="1"/>
              <a:t>xt</a:t>
            </a:r>
            <a:r>
              <a:rPr lang="en-US" altLang="ko-KR" dirty="0"/>
              <a:t>​,t)</a:t>
            </a:r>
            <a:r>
              <a:rPr lang="ko-KR" altLang="en-US" dirty="0"/>
              <a:t>를 학습하여 다음 샘플 </a:t>
            </a:r>
            <a:r>
              <a:rPr lang="en-US" altLang="ko-KR" dirty="0"/>
              <a:t>xt−1x_{t-1}xt−1​</a:t>
            </a:r>
            <a:r>
              <a:rPr lang="ko-KR" altLang="en-US" dirty="0"/>
              <a:t>을 생성함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기본적인 </a:t>
            </a:r>
            <a:r>
              <a:rPr lang="en-US" altLang="ko-KR" dirty="0"/>
              <a:t>DDPM</a:t>
            </a:r>
            <a:r>
              <a:rPr lang="ko-KR" altLang="en-US" dirty="0"/>
              <a:t>에서는 분산 </a:t>
            </a:r>
            <a:r>
              <a:rPr lang="en-US" altLang="ko-KR" dirty="0" err="1"/>
              <a:t>Σθ</a:t>
            </a:r>
            <a:r>
              <a:rPr lang="en-US" altLang="ko-KR" dirty="0"/>
              <a:t>\Sigma_\</a:t>
            </a:r>
            <a:r>
              <a:rPr lang="en-US" altLang="ko-KR" dirty="0" err="1"/>
              <a:t>thetaΣθ</a:t>
            </a:r>
            <a:r>
              <a:rPr lang="en-US" altLang="ko-KR" dirty="0"/>
              <a:t>​</a:t>
            </a:r>
            <a:r>
              <a:rPr lang="ko-KR" altLang="en-US" dirty="0"/>
              <a:t>를 고정하거나 예측함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MSE </a:t>
            </a:r>
            <a:r>
              <a:rPr lang="ko-KR" altLang="en-US" dirty="0"/>
              <a:t>기반 </a:t>
            </a:r>
            <a:r>
              <a:rPr lang="en-US" altLang="ko-KR" dirty="0"/>
              <a:t>noise </a:t>
            </a:r>
            <a:r>
              <a:rPr lang="ko-KR" altLang="en-US" dirty="0"/>
              <a:t>예측</a:t>
            </a:r>
            <a:r>
              <a:rPr lang="en-US" altLang="ko-KR" dirty="0"/>
              <a:t>Adversarial + </a:t>
            </a:r>
            <a:r>
              <a:rPr lang="ko-KR" altLang="en-US" dirty="0"/>
              <a:t>조건부 생성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0822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모델은 조건부 평균 </a:t>
            </a:r>
            <a:r>
              <a:rPr lang="en-US" altLang="ko-KR" dirty="0" err="1"/>
              <a:t>μθ</a:t>
            </a:r>
            <a:r>
              <a:rPr lang="en-US" altLang="ko-KR" dirty="0"/>
              <a:t>(</a:t>
            </a:r>
            <a:r>
              <a:rPr lang="en-US" altLang="ko-KR" dirty="0" err="1"/>
              <a:t>xt,t</a:t>
            </a:r>
            <a:r>
              <a:rPr lang="en-US" altLang="ko-KR" dirty="0"/>
              <a:t>)\mu_\theta(</a:t>
            </a:r>
            <a:r>
              <a:rPr lang="en-US" altLang="ko-KR" dirty="0" err="1"/>
              <a:t>x_t</a:t>
            </a:r>
            <a:r>
              <a:rPr lang="en-US" altLang="ko-KR" dirty="0"/>
              <a:t>, t)</a:t>
            </a:r>
            <a:r>
              <a:rPr lang="en-US" altLang="ko-KR" dirty="0" err="1"/>
              <a:t>μθ</a:t>
            </a:r>
            <a:r>
              <a:rPr lang="en-US" altLang="ko-KR" dirty="0"/>
              <a:t>​(</a:t>
            </a:r>
            <a:r>
              <a:rPr lang="en-US" altLang="ko-KR" dirty="0" err="1"/>
              <a:t>xt</a:t>
            </a:r>
            <a:r>
              <a:rPr lang="en-US" altLang="ko-KR" dirty="0"/>
              <a:t>​,t)</a:t>
            </a:r>
            <a:r>
              <a:rPr lang="ko-KR" altLang="en-US" dirty="0"/>
              <a:t>를 학습하여 다음 샘플 </a:t>
            </a:r>
            <a:r>
              <a:rPr lang="en-US" altLang="ko-KR" dirty="0"/>
              <a:t>xt−1x_{t-1}xt−1​</a:t>
            </a:r>
            <a:r>
              <a:rPr lang="ko-KR" altLang="en-US" dirty="0"/>
              <a:t>을 생성함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기본적인 </a:t>
            </a:r>
            <a:r>
              <a:rPr lang="en-US" altLang="ko-KR" dirty="0"/>
              <a:t>DDPM</a:t>
            </a:r>
            <a:r>
              <a:rPr lang="ko-KR" altLang="en-US" dirty="0"/>
              <a:t>에서는 분산 </a:t>
            </a:r>
            <a:r>
              <a:rPr lang="en-US" altLang="ko-KR" dirty="0" err="1"/>
              <a:t>Σθ</a:t>
            </a:r>
            <a:r>
              <a:rPr lang="en-US" altLang="ko-KR" dirty="0"/>
              <a:t>\Sigma_\</a:t>
            </a:r>
            <a:r>
              <a:rPr lang="en-US" altLang="ko-KR" dirty="0" err="1"/>
              <a:t>thetaΣθ</a:t>
            </a:r>
            <a:r>
              <a:rPr lang="en-US" altLang="ko-KR" dirty="0"/>
              <a:t>​</a:t>
            </a:r>
            <a:r>
              <a:rPr lang="ko-KR" altLang="en-US" dirty="0"/>
              <a:t>를 고정하거나 예측함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MSE </a:t>
            </a:r>
            <a:r>
              <a:rPr lang="ko-KR" altLang="en-US" dirty="0"/>
              <a:t>기반 </a:t>
            </a:r>
            <a:r>
              <a:rPr lang="en-US" altLang="ko-KR" dirty="0"/>
              <a:t>noise </a:t>
            </a:r>
            <a:r>
              <a:rPr lang="ko-KR" altLang="en-US" dirty="0"/>
              <a:t>예측</a:t>
            </a:r>
            <a:r>
              <a:rPr lang="en-US" altLang="ko-KR" dirty="0"/>
              <a:t>Adversarial + </a:t>
            </a:r>
            <a:r>
              <a:rPr lang="ko-KR" altLang="en-US" dirty="0"/>
              <a:t>조건부 생성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379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모델은 조건부 평균 </a:t>
            </a:r>
            <a:r>
              <a:rPr lang="en-US" altLang="ko-KR" dirty="0" err="1"/>
              <a:t>μθ</a:t>
            </a:r>
            <a:r>
              <a:rPr lang="en-US" altLang="ko-KR" dirty="0"/>
              <a:t>(</a:t>
            </a:r>
            <a:r>
              <a:rPr lang="en-US" altLang="ko-KR" dirty="0" err="1"/>
              <a:t>xt,t</a:t>
            </a:r>
            <a:r>
              <a:rPr lang="en-US" altLang="ko-KR" dirty="0"/>
              <a:t>)\mu_\theta(</a:t>
            </a:r>
            <a:r>
              <a:rPr lang="en-US" altLang="ko-KR" dirty="0" err="1"/>
              <a:t>x_t</a:t>
            </a:r>
            <a:r>
              <a:rPr lang="en-US" altLang="ko-KR" dirty="0"/>
              <a:t>, t)</a:t>
            </a:r>
            <a:r>
              <a:rPr lang="en-US" altLang="ko-KR" dirty="0" err="1"/>
              <a:t>μθ</a:t>
            </a:r>
            <a:r>
              <a:rPr lang="en-US" altLang="ko-KR" dirty="0"/>
              <a:t>​(</a:t>
            </a:r>
            <a:r>
              <a:rPr lang="en-US" altLang="ko-KR" dirty="0" err="1"/>
              <a:t>xt</a:t>
            </a:r>
            <a:r>
              <a:rPr lang="en-US" altLang="ko-KR" dirty="0"/>
              <a:t>​,t)</a:t>
            </a:r>
            <a:r>
              <a:rPr lang="ko-KR" altLang="en-US" dirty="0"/>
              <a:t>를 학습하여 다음 샘플 </a:t>
            </a:r>
            <a:r>
              <a:rPr lang="en-US" altLang="ko-KR" dirty="0"/>
              <a:t>xt−1x_{t-1}xt−1​</a:t>
            </a:r>
            <a:r>
              <a:rPr lang="ko-KR" altLang="en-US" dirty="0"/>
              <a:t>을 생성함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기본적인 </a:t>
            </a:r>
            <a:r>
              <a:rPr lang="en-US" altLang="ko-KR" dirty="0"/>
              <a:t>DDPM</a:t>
            </a:r>
            <a:r>
              <a:rPr lang="ko-KR" altLang="en-US" dirty="0"/>
              <a:t>에서는 분산 </a:t>
            </a:r>
            <a:r>
              <a:rPr lang="en-US" altLang="ko-KR" dirty="0" err="1"/>
              <a:t>Σθ</a:t>
            </a:r>
            <a:r>
              <a:rPr lang="en-US" altLang="ko-KR" dirty="0"/>
              <a:t>\Sigma_\</a:t>
            </a:r>
            <a:r>
              <a:rPr lang="en-US" altLang="ko-KR" dirty="0" err="1"/>
              <a:t>thetaΣθ</a:t>
            </a:r>
            <a:r>
              <a:rPr lang="en-US" altLang="ko-KR" dirty="0"/>
              <a:t>​</a:t>
            </a:r>
            <a:r>
              <a:rPr lang="ko-KR" altLang="en-US" dirty="0"/>
              <a:t>를 고정하거나 예측함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MSE </a:t>
            </a:r>
            <a:r>
              <a:rPr lang="ko-KR" altLang="en-US" dirty="0"/>
              <a:t>기반 </a:t>
            </a:r>
            <a:r>
              <a:rPr lang="en-US" altLang="ko-KR" dirty="0"/>
              <a:t>noise </a:t>
            </a:r>
            <a:r>
              <a:rPr lang="ko-KR" altLang="en-US" dirty="0"/>
              <a:t>예측</a:t>
            </a:r>
            <a:r>
              <a:rPr lang="en-US" altLang="ko-KR" dirty="0"/>
              <a:t>Adversarial + </a:t>
            </a:r>
            <a:r>
              <a:rPr lang="ko-KR" altLang="en-US" dirty="0"/>
              <a:t>조건부 생성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8388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387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450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28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2583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5805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527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313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4370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3257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non-diffusive module</a:t>
            </a:r>
            <a:r>
              <a:rPr lang="ko-KR" altLang="en-US" dirty="0"/>
              <a:t>을 먼저 따로 학습한 후</a:t>
            </a:r>
            <a:r>
              <a:rPr lang="en-US" altLang="ko-KR" dirty="0"/>
              <a:t>, diffusion </a:t>
            </a:r>
            <a:r>
              <a:rPr lang="ko-KR" altLang="en-US" dirty="0"/>
              <a:t>학습 시에는 고정</a:t>
            </a:r>
            <a:r>
              <a:rPr lang="en-US" altLang="ko-KR" dirty="0"/>
              <a:t>(freeze) </a:t>
            </a:r>
            <a:r>
              <a:rPr lang="ko-KR" altLang="en-US" dirty="0"/>
              <a:t>먼저 학습한 후</a:t>
            </a:r>
            <a:r>
              <a:rPr lang="en-US" altLang="ko-KR" dirty="0"/>
              <a:t>, diffusion </a:t>
            </a:r>
            <a:r>
              <a:rPr lang="ko-KR" altLang="en-US" dirty="0"/>
              <a:t>학습 단계에서 함께 계속 학습</a:t>
            </a:r>
            <a:r>
              <a:rPr lang="en-US" altLang="ko-KR" dirty="0"/>
              <a:t>, non-diff + diffusion module</a:t>
            </a:r>
            <a:r>
              <a:rPr lang="ko-KR" altLang="en-US" dirty="0"/>
              <a:t>을 처음부터 </a:t>
            </a:r>
            <a:r>
              <a:rPr lang="ko-KR" altLang="en-US" b="1" dirty="0"/>
              <a:t>같이 동시에 학습</a:t>
            </a:r>
            <a:r>
              <a:rPr lang="ko-KR" altLang="en-US" dirty="0"/>
              <a:t> ← </a:t>
            </a:r>
            <a:r>
              <a:rPr lang="en-US" altLang="ko-KR" dirty="0" err="1"/>
              <a:t>SynDiff</a:t>
            </a:r>
            <a:r>
              <a:rPr lang="en-US" altLang="ko-KR" dirty="0"/>
              <a:t> </a:t>
            </a:r>
            <a:r>
              <a:rPr lang="ko-KR" altLang="en-US" dirty="0"/>
              <a:t>기본 방식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42852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 err="1"/>
              <a:t>nND</a:t>
            </a:r>
            <a:r>
              <a:rPr lang="en-US" altLang="ko-KR" dirty="0"/>
              <a:t> = number of non-diffusive training epochs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5799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7687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f2f88e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8" name="Google Shape;348;g16f2f88e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96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 collapse,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정보 손실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훈련 불안정성이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확산 모델은 고품질 샘플을 생성하지만 속도가 느리고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지도 학습 필요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0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340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255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4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모델은 조건부 평균 </a:t>
            </a:r>
            <a:r>
              <a:rPr lang="en-US" altLang="ko-KR" dirty="0" err="1"/>
              <a:t>μθ</a:t>
            </a:r>
            <a:r>
              <a:rPr lang="en-US" altLang="ko-KR" dirty="0"/>
              <a:t>(</a:t>
            </a:r>
            <a:r>
              <a:rPr lang="en-US" altLang="ko-KR" dirty="0" err="1"/>
              <a:t>xt,t</a:t>
            </a:r>
            <a:r>
              <a:rPr lang="en-US" altLang="ko-KR" dirty="0"/>
              <a:t>)\mu_\theta(</a:t>
            </a:r>
            <a:r>
              <a:rPr lang="en-US" altLang="ko-KR" dirty="0" err="1"/>
              <a:t>x_t</a:t>
            </a:r>
            <a:r>
              <a:rPr lang="en-US" altLang="ko-KR" dirty="0"/>
              <a:t>, t)</a:t>
            </a:r>
            <a:r>
              <a:rPr lang="en-US" altLang="ko-KR" dirty="0" err="1"/>
              <a:t>μθ</a:t>
            </a:r>
            <a:r>
              <a:rPr lang="en-US" altLang="ko-KR" dirty="0"/>
              <a:t>​(</a:t>
            </a:r>
            <a:r>
              <a:rPr lang="en-US" altLang="ko-KR" dirty="0" err="1"/>
              <a:t>xt</a:t>
            </a:r>
            <a:r>
              <a:rPr lang="en-US" altLang="ko-KR" dirty="0"/>
              <a:t>​,t)</a:t>
            </a:r>
            <a:r>
              <a:rPr lang="ko-KR" altLang="en-US" dirty="0"/>
              <a:t>를 학습하여 다음 샘플 </a:t>
            </a:r>
            <a:r>
              <a:rPr lang="en-US" altLang="ko-KR" dirty="0"/>
              <a:t>xt−1x_{t-1}xt−1​</a:t>
            </a:r>
            <a:r>
              <a:rPr lang="ko-KR" altLang="en-US" dirty="0"/>
              <a:t>을 생성함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dirty="0"/>
              <a:t>기본적인 </a:t>
            </a:r>
            <a:r>
              <a:rPr lang="en-US" altLang="ko-KR" dirty="0"/>
              <a:t>DDPM</a:t>
            </a:r>
            <a:r>
              <a:rPr lang="ko-KR" altLang="en-US" dirty="0"/>
              <a:t>에서는 분산 </a:t>
            </a:r>
            <a:r>
              <a:rPr lang="en-US" altLang="ko-KR" dirty="0" err="1"/>
              <a:t>Σθ</a:t>
            </a:r>
            <a:r>
              <a:rPr lang="en-US" altLang="ko-KR" dirty="0"/>
              <a:t>\Sigma_\</a:t>
            </a:r>
            <a:r>
              <a:rPr lang="en-US" altLang="ko-KR" dirty="0" err="1"/>
              <a:t>thetaΣθ</a:t>
            </a:r>
            <a:r>
              <a:rPr lang="en-US" altLang="ko-KR" dirty="0"/>
              <a:t>​</a:t>
            </a:r>
            <a:r>
              <a:rPr lang="ko-KR" altLang="en-US" dirty="0"/>
              <a:t>를 고정하거나 예측함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MSE </a:t>
            </a:r>
            <a:r>
              <a:rPr lang="ko-KR" altLang="en-US" dirty="0"/>
              <a:t>기반 </a:t>
            </a:r>
            <a:r>
              <a:rPr lang="en-US" altLang="ko-KR" dirty="0"/>
              <a:t>noise </a:t>
            </a:r>
            <a:r>
              <a:rPr lang="ko-KR" altLang="en-US" dirty="0"/>
              <a:t>예측</a:t>
            </a:r>
            <a:r>
              <a:rPr lang="en-US" altLang="ko-KR" dirty="0"/>
              <a:t>Adversarial + </a:t>
            </a:r>
            <a:r>
              <a:rPr lang="ko-KR" altLang="en-US" dirty="0"/>
              <a:t>조건부 생성</a:t>
            </a:r>
            <a:endParaRPr lang="en-US" altLang="ko-KR" dirty="0"/>
          </a:p>
          <a:p>
            <a:pPr marL="158750" indent="0">
              <a:buNone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3934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431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152407" y="1790198"/>
            <a:ext cx="1137826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3600"/>
            </a:pP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SynDiff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Unsupervised Medical Image Translation with Adversarial Diffusion Models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" y="1295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1965" y="267405"/>
            <a:ext cx="2077627" cy="59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 descr="표지판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6968" y="129561"/>
            <a:ext cx="846663" cy="8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2100559" y="3959683"/>
            <a:ext cx="7861406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defRPr/>
            </a:pPr>
            <a:endParaRPr lang="en-US" altLang="ko-KR" sz="20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20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ko-KR" sz="2000" dirty="0" err="1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Hyunki</a:t>
            </a:r>
            <a:r>
              <a:rPr lang="en-US" altLang="ko-KR" sz="16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lee</a:t>
            </a:r>
            <a:endParaRPr lang="en-US" altLang="ko-KR" sz="12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12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ko-KR" sz="18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2025.04.16</a:t>
            </a:r>
          </a:p>
          <a:p>
            <a:pPr algn="ctr">
              <a:lnSpc>
                <a:spcPct val="90000"/>
              </a:lnSpc>
              <a:defRPr/>
            </a:pPr>
            <a:endParaRPr lang="en-US" altLang="ko-KR" sz="11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Medical</a:t>
            </a:r>
            <a:r>
              <a:rPr lang="ko-KR" altLang="en-US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Imaging</a:t>
            </a:r>
            <a:r>
              <a:rPr lang="ko-KR" altLang="en-US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&amp; Intelligent Reality Lab (MI2RL)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Convergence Medicine/Radiology, </a:t>
            </a:r>
            <a:endParaRPr lang="en-US" altLang="ko-KR" sz="11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University of Ulsan College of Medicine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Asan Medical Center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11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South Korea</a:t>
            </a:r>
          </a:p>
        </p:txBody>
      </p:sp>
      <p:sp>
        <p:nvSpPr>
          <p:cNvPr id="7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>
            <a:off x="1933686" y="3267495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8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 flipV="1">
            <a:off x="1933686" y="5326979"/>
            <a:ext cx="8359060" cy="45719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49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45887" y="895466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0686" y="95052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Adversarial Projector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3"/>
          <a:stretch/>
        </p:blipFill>
        <p:spPr>
          <a:xfrm>
            <a:off x="542561" y="1515040"/>
            <a:ext cx="5334364" cy="38190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>
          <a:xfrm>
            <a:off x="6000337" y="1562905"/>
            <a:ext cx="5601114" cy="24718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4"/>
          <a:stretch/>
        </p:blipFill>
        <p:spPr>
          <a:xfrm>
            <a:off x="6265662" y="4785759"/>
            <a:ext cx="4810796" cy="1096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62" y="4166827"/>
            <a:ext cx="5199533" cy="4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0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086" y="99268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Cycle-Consistent Architecture</a:t>
            </a:r>
          </a:p>
          <a:p>
            <a:r>
              <a:rPr lang="en-US" altLang="ko-KR" sz="2000" b="1" dirty="0"/>
              <a:t> (Unpaired Learning)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6" y="1793170"/>
            <a:ext cx="4468279" cy="4324362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505163" y="264575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unpaired </a:t>
            </a:r>
            <a:r>
              <a:rPr lang="ko-KR" altLang="en-US" dirty="0">
                <a:latin typeface="+mn-ea"/>
                <a:ea typeface="+mn-ea"/>
              </a:rPr>
              <a:t>데이터셋에서 학습이 가능하도록</a:t>
            </a:r>
            <a:r>
              <a:rPr lang="en-US" altLang="ko-KR" dirty="0">
                <a:latin typeface="+mn-ea"/>
                <a:ea typeface="+mn-ea"/>
              </a:rPr>
              <a:t>, non-diffusive </a:t>
            </a:r>
            <a:r>
              <a:rPr lang="ko-KR" altLang="en-US" dirty="0">
                <a:latin typeface="+mn-ea"/>
                <a:ea typeface="+mn-ea"/>
              </a:rPr>
              <a:t>모듈이 </a:t>
            </a:r>
            <a:r>
              <a:rPr lang="en-US" altLang="ko-KR" dirty="0">
                <a:latin typeface="+mn-ea"/>
                <a:ea typeface="+mn-ea"/>
              </a:rPr>
              <a:t>paired source </a:t>
            </a:r>
            <a:r>
              <a:rPr lang="ko-KR" altLang="en-US" dirty="0">
                <a:latin typeface="+mn-ea"/>
                <a:ea typeface="+mn-ea"/>
              </a:rPr>
              <a:t>이미지를 추정함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13" y="1665530"/>
            <a:ext cx="5114526" cy="8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1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086" y="99268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Cycle-Consistent Architecture</a:t>
            </a:r>
          </a:p>
          <a:p>
            <a:r>
              <a:rPr lang="en-US" altLang="ko-KR" sz="2000" b="1" dirty="0"/>
              <a:t> (Unpaired Learning)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1" y="1700572"/>
            <a:ext cx="9411348" cy="44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9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086" y="99268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Cycle-Consistent Architecture</a:t>
            </a:r>
          </a:p>
          <a:p>
            <a:r>
              <a:rPr lang="en-US" altLang="ko-KR" sz="2000" b="1" dirty="0"/>
              <a:t> (Unpaired Learning)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6" y="1793170"/>
            <a:ext cx="4468279" cy="43243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513" y="1665530"/>
            <a:ext cx="5114526" cy="87609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6DD6F7-A7EF-47D8-B325-78F851840D5C}"/>
              </a:ext>
            </a:extLst>
          </p:cNvPr>
          <p:cNvSpPr/>
          <p:nvPr/>
        </p:nvSpPr>
        <p:spPr>
          <a:xfrm>
            <a:off x="5505163" y="264575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unpaired </a:t>
            </a:r>
            <a:r>
              <a:rPr lang="ko-KR" altLang="en-US" dirty="0">
                <a:latin typeface="+mn-ea"/>
                <a:ea typeface="+mn-ea"/>
              </a:rPr>
              <a:t>데이터셋에서 학습이 가능하도록</a:t>
            </a:r>
            <a:r>
              <a:rPr lang="en-US" altLang="ko-KR" dirty="0">
                <a:latin typeface="+mn-ea"/>
                <a:ea typeface="+mn-ea"/>
              </a:rPr>
              <a:t>, non-diffusive </a:t>
            </a:r>
            <a:r>
              <a:rPr lang="ko-KR" altLang="en-US" dirty="0">
                <a:latin typeface="+mn-ea"/>
                <a:ea typeface="+mn-ea"/>
              </a:rPr>
              <a:t>모듈이 </a:t>
            </a:r>
            <a:r>
              <a:rPr lang="en-US" altLang="ko-KR" dirty="0">
                <a:latin typeface="+mn-ea"/>
                <a:ea typeface="+mn-ea"/>
              </a:rPr>
              <a:t>paired source </a:t>
            </a:r>
            <a:r>
              <a:rPr lang="ko-KR" altLang="en-US" dirty="0">
                <a:latin typeface="+mn-ea"/>
                <a:ea typeface="+mn-ea"/>
              </a:rPr>
              <a:t>이미지를 추정함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93F34B-7BC1-4744-9BE8-A906A75FE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600" y="3480828"/>
            <a:ext cx="6853399" cy="18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1" y="2992582"/>
            <a:ext cx="12192000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METHODS &amp; RESULTS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965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086" y="992687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Datasets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6DD6F7-A7EF-47D8-B325-78F851840D5C}"/>
              </a:ext>
            </a:extLst>
          </p:cNvPr>
          <p:cNvSpPr/>
          <p:nvPr/>
        </p:nvSpPr>
        <p:spPr>
          <a:xfrm>
            <a:off x="835086" y="154085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IXI: T1, T2, PD (</a:t>
            </a:r>
            <a:r>
              <a:rPr lang="ko-KR" altLang="en-US" dirty="0">
                <a:latin typeface="+mn-ea"/>
                <a:ea typeface="+mn-ea"/>
              </a:rPr>
              <a:t>뇌 영상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0099E-9A41-42CE-B687-D8956E22AC62}"/>
              </a:ext>
            </a:extLst>
          </p:cNvPr>
          <p:cNvSpPr/>
          <p:nvPr/>
        </p:nvSpPr>
        <p:spPr>
          <a:xfrm>
            <a:off x="835086" y="203612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BRATS: T1, T2, FLAIR (</a:t>
            </a:r>
            <a:r>
              <a:rPr lang="ko-KR" altLang="en-US" dirty="0">
                <a:latin typeface="+mn-ea"/>
                <a:ea typeface="+mn-ea"/>
              </a:rPr>
              <a:t>종양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E81AA4-A2E8-4314-B709-FEEE8619F284}"/>
              </a:ext>
            </a:extLst>
          </p:cNvPr>
          <p:cNvSpPr/>
          <p:nvPr/>
        </p:nvSpPr>
        <p:spPr>
          <a:xfrm>
            <a:off x="835086" y="257937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Pelvic MRI-CT: MRI ↔ CT </a:t>
            </a:r>
            <a:r>
              <a:rPr lang="ko-KR" altLang="en-US" dirty="0">
                <a:latin typeface="+mn-ea"/>
                <a:ea typeface="+mn-ea"/>
              </a:rPr>
              <a:t>변환</a:t>
            </a:r>
          </a:p>
        </p:txBody>
      </p:sp>
      <p:sp>
        <p:nvSpPr>
          <p:cNvPr id="18" name="Google Shape;180;p4">
            <a:extLst>
              <a:ext uri="{FF2B5EF4-FFF2-40B4-BE49-F238E27FC236}">
                <a16:creationId xmlns:a16="http://schemas.microsoft.com/office/drawing/2014/main" id="{CC1807F3-6C17-44CE-8146-2ECBD6F2626F}"/>
              </a:ext>
            </a:extLst>
          </p:cNvPr>
          <p:cNvSpPr/>
          <p:nvPr/>
        </p:nvSpPr>
        <p:spPr>
          <a:xfrm>
            <a:off x="500287" y="3008559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0E449-8DF5-4E6F-996F-7E3B7D6B95C3}"/>
              </a:ext>
            </a:extLst>
          </p:cNvPr>
          <p:cNvSpPr txBox="1"/>
          <p:nvPr/>
        </p:nvSpPr>
        <p:spPr>
          <a:xfrm>
            <a:off x="835086" y="3063622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Competing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Method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B5E39-BB44-469B-968B-027F7FADD82B}"/>
              </a:ext>
            </a:extLst>
          </p:cNvPr>
          <p:cNvSpPr/>
          <p:nvPr/>
        </p:nvSpPr>
        <p:spPr>
          <a:xfrm>
            <a:off x="147889" y="35153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+mn-ea"/>
                <a:ea typeface="+mn-ea"/>
              </a:rPr>
              <a:t>cGAN</a:t>
            </a:r>
            <a:r>
              <a:rPr lang="ko-KR" altLang="en-US" dirty="0">
                <a:latin typeface="+mn-ea"/>
                <a:ea typeface="+mn-ea"/>
              </a:rPr>
              <a:t>은 조건부 </a:t>
            </a:r>
            <a:r>
              <a:rPr lang="en-US" altLang="ko-KR" dirty="0">
                <a:latin typeface="+mn-ea"/>
                <a:ea typeface="+mn-ea"/>
              </a:rPr>
              <a:t>GAN </a:t>
            </a:r>
            <a:r>
              <a:rPr lang="ko-KR" altLang="en-US" dirty="0">
                <a:latin typeface="+mn-ea"/>
                <a:ea typeface="+mn-ea"/>
              </a:rPr>
              <a:t>구조로</a:t>
            </a:r>
            <a:r>
              <a:rPr lang="en-US" altLang="ko-KR" dirty="0">
                <a:latin typeface="+mn-ea"/>
                <a:ea typeface="+mn-ea"/>
              </a:rPr>
              <a:t>, paired data</a:t>
            </a:r>
            <a:r>
              <a:rPr lang="ko-KR" altLang="en-US" dirty="0">
                <a:latin typeface="+mn-ea"/>
                <a:ea typeface="+mn-ea"/>
              </a:rPr>
              <a:t>에서 이미지 변환에 활용됨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UNIT/MUNIT</a:t>
            </a:r>
            <a:r>
              <a:rPr lang="ko-KR" altLang="en-US" dirty="0">
                <a:latin typeface="+mn-ea"/>
                <a:ea typeface="+mn-ea"/>
              </a:rPr>
              <a:t>은 잠재 공간 공유를 이용한 </a:t>
            </a:r>
            <a:r>
              <a:rPr lang="en-US" altLang="ko-KR" dirty="0">
                <a:latin typeface="+mn-ea"/>
                <a:ea typeface="+mn-ea"/>
              </a:rPr>
              <a:t>unpaired image translation </a:t>
            </a:r>
            <a:r>
              <a:rPr lang="ko-KR" altLang="en-US" dirty="0">
                <a:latin typeface="+mn-ea"/>
                <a:ea typeface="+mn-ea"/>
              </a:rPr>
              <a:t>모델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 err="1">
                <a:latin typeface="+mn-ea"/>
                <a:ea typeface="+mn-ea"/>
              </a:rPr>
              <a:t>AttGAN</a:t>
            </a:r>
            <a:r>
              <a:rPr lang="ko-KR" altLang="en-US" dirty="0">
                <a:latin typeface="+mn-ea"/>
                <a:ea typeface="+mn-ea"/>
              </a:rPr>
              <a:t>은 속성 제어 기반 얼굴 변환에서 활용되며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레이블 조건 하에 이미지 생성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SAGAN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en-US" altLang="ko-KR" dirty="0">
                <a:latin typeface="+mn-ea"/>
                <a:ea typeface="+mn-ea"/>
              </a:rPr>
              <a:t>self-attention </a:t>
            </a:r>
            <a:r>
              <a:rPr lang="ko-KR" altLang="en-US" dirty="0">
                <a:latin typeface="+mn-ea"/>
                <a:ea typeface="+mn-ea"/>
              </a:rPr>
              <a:t>메커니즘을 통해 더 넓은 공간 의존성을 반영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DDPM</a:t>
            </a:r>
            <a:r>
              <a:rPr lang="ko-KR" altLang="en-US" dirty="0">
                <a:latin typeface="+mn-ea"/>
                <a:ea typeface="+mn-ea"/>
              </a:rPr>
              <a:t>은 고품질 샘플 생성이 가능하나 느린 샘플링 속도가 한계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9DABE-2774-4454-9D05-6B435189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89" y="835855"/>
            <a:ext cx="5447824" cy="258454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A7F6D0-85BE-408D-97DA-BC29B91D3982}"/>
              </a:ext>
            </a:extLst>
          </p:cNvPr>
          <p:cNvSpPr/>
          <p:nvPr/>
        </p:nvSpPr>
        <p:spPr>
          <a:xfrm flipV="1">
            <a:off x="10223500" y="1928552"/>
            <a:ext cx="1468213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31867D-A749-4CE2-8143-7D64E6B61F8F}"/>
              </a:ext>
            </a:extLst>
          </p:cNvPr>
          <p:cNvSpPr/>
          <p:nvPr/>
        </p:nvSpPr>
        <p:spPr>
          <a:xfrm flipV="1">
            <a:off x="6243889" y="2176210"/>
            <a:ext cx="5373914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CBA8F9-C339-49C2-A60A-3F0AE9AB40BA}"/>
              </a:ext>
            </a:extLst>
          </p:cNvPr>
          <p:cNvSpPr/>
          <p:nvPr/>
        </p:nvSpPr>
        <p:spPr>
          <a:xfrm flipV="1">
            <a:off x="6317799" y="2406465"/>
            <a:ext cx="1276801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6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5086" y="992687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Datasets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6DD6F7-A7EF-47D8-B325-78F851840D5C}"/>
              </a:ext>
            </a:extLst>
          </p:cNvPr>
          <p:cNvSpPr/>
          <p:nvPr/>
        </p:nvSpPr>
        <p:spPr>
          <a:xfrm>
            <a:off x="835086" y="154085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IXI: T1, T2, PD (</a:t>
            </a:r>
            <a:r>
              <a:rPr lang="ko-KR" altLang="en-US" dirty="0">
                <a:latin typeface="+mn-ea"/>
                <a:ea typeface="+mn-ea"/>
              </a:rPr>
              <a:t>뇌 영상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710099E-9A41-42CE-B687-D8956E22AC62}"/>
              </a:ext>
            </a:extLst>
          </p:cNvPr>
          <p:cNvSpPr/>
          <p:nvPr/>
        </p:nvSpPr>
        <p:spPr>
          <a:xfrm>
            <a:off x="835086" y="203612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BRATS: T1, T2, FLAIR (</a:t>
            </a:r>
            <a:r>
              <a:rPr lang="ko-KR" altLang="en-US" dirty="0">
                <a:latin typeface="+mn-ea"/>
                <a:ea typeface="+mn-ea"/>
              </a:rPr>
              <a:t>종양 포함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E81AA4-A2E8-4314-B709-FEEE8619F284}"/>
              </a:ext>
            </a:extLst>
          </p:cNvPr>
          <p:cNvSpPr/>
          <p:nvPr/>
        </p:nvSpPr>
        <p:spPr>
          <a:xfrm>
            <a:off x="835086" y="257937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Pelvic MRI-CT: MRI ↔ CT </a:t>
            </a:r>
            <a:r>
              <a:rPr lang="ko-KR" altLang="en-US" dirty="0">
                <a:latin typeface="+mn-ea"/>
                <a:ea typeface="+mn-ea"/>
              </a:rPr>
              <a:t>변환</a:t>
            </a:r>
          </a:p>
        </p:txBody>
      </p:sp>
      <p:sp>
        <p:nvSpPr>
          <p:cNvPr id="18" name="Google Shape;180;p4">
            <a:extLst>
              <a:ext uri="{FF2B5EF4-FFF2-40B4-BE49-F238E27FC236}">
                <a16:creationId xmlns:a16="http://schemas.microsoft.com/office/drawing/2014/main" id="{CC1807F3-6C17-44CE-8146-2ECBD6F2626F}"/>
              </a:ext>
            </a:extLst>
          </p:cNvPr>
          <p:cNvSpPr/>
          <p:nvPr/>
        </p:nvSpPr>
        <p:spPr>
          <a:xfrm>
            <a:off x="500287" y="3008559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0E449-8DF5-4E6F-996F-7E3B7D6B95C3}"/>
              </a:ext>
            </a:extLst>
          </p:cNvPr>
          <p:cNvSpPr txBox="1"/>
          <p:nvPr/>
        </p:nvSpPr>
        <p:spPr>
          <a:xfrm>
            <a:off x="835086" y="3063622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Competing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Method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4B5E39-BB44-469B-968B-027F7FADD82B}"/>
              </a:ext>
            </a:extLst>
          </p:cNvPr>
          <p:cNvSpPr/>
          <p:nvPr/>
        </p:nvSpPr>
        <p:spPr>
          <a:xfrm>
            <a:off x="147889" y="35153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latin typeface="+mn-ea"/>
                <a:ea typeface="+mn-ea"/>
              </a:rPr>
              <a:t>cGAN</a:t>
            </a:r>
            <a:r>
              <a:rPr lang="ko-KR" altLang="en-US" dirty="0">
                <a:latin typeface="+mn-ea"/>
                <a:ea typeface="+mn-ea"/>
              </a:rPr>
              <a:t>은 조건부 </a:t>
            </a:r>
            <a:r>
              <a:rPr lang="en-US" altLang="ko-KR" dirty="0">
                <a:latin typeface="+mn-ea"/>
                <a:ea typeface="+mn-ea"/>
              </a:rPr>
              <a:t>GAN </a:t>
            </a:r>
            <a:r>
              <a:rPr lang="ko-KR" altLang="en-US" dirty="0">
                <a:latin typeface="+mn-ea"/>
                <a:ea typeface="+mn-ea"/>
              </a:rPr>
              <a:t>구조로</a:t>
            </a:r>
            <a:r>
              <a:rPr lang="en-US" altLang="ko-KR" dirty="0">
                <a:latin typeface="+mn-ea"/>
                <a:ea typeface="+mn-ea"/>
              </a:rPr>
              <a:t>, paired data</a:t>
            </a:r>
            <a:r>
              <a:rPr lang="ko-KR" altLang="en-US" dirty="0">
                <a:latin typeface="+mn-ea"/>
                <a:ea typeface="+mn-ea"/>
              </a:rPr>
              <a:t>에서 이미지 변환에 활용됨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UNIT/MUNIT</a:t>
            </a:r>
            <a:r>
              <a:rPr lang="ko-KR" altLang="en-US" dirty="0">
                <a:latin typeface="+mn-ea"/>
                <a:ea typeface="+mn-ea"/>
              </a:rPr>
              <a:t>은 잠재 공간 공유를 이용한 </a:t>
            </a:r>
            <a:r>
              <a:rPr lang="en-US" altLang="ko-KR" dirty="0">
                <a:latin typeface="+mn-ea"/>
                <a:ea typeface="+mn-ea"/>
              </a:rPr>
              <a:t>unpaired image translation </a:t>
            </a:r>
            <a:r>
              <a:rPr lang="ko-KR" altLang="en-US" dirty="0">
                <a:latin typeface="+mn-ea"/>
                <a:ea typeface="+mn-ea"/>
              </a:rPr>
              <a:t>모델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 err="1">
                <a:latin typeface="+mn-ea"/>
                <a:ea typeface="+mn-ea"/>
              </a:rPr>
              <a:t>AttGAN</a:t>
            </a:r>
            <a:r>
              <a:rPr lang="ko-KR" altLang="en-US" dirty="0">
                <a:latin typeface="+mn-ea"/>
                <a:ea typeface="+mn-ea"/>
              </a:rPr>
              <a:t>은 속성 제어 기반 얼굴 변환에서 활용되며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레이블 조건 하에 이미지 생성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SAGAN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en-US" altLang="ko-KR" dirty="0">
                <a:latin typeface="+mn-ea"/>
                <a:ea typeface="+mn-ea"/>
              </a:rPr>
              <a:t>self-attention </a:t>
            </a:r>
            <a:r>
              <a:rPr lang="ko-KR" altLang="en-US" dirty="0">
                <a:latin typeface="+mn-ea"/>
                <a:ea typeface="+mn-ea"/>
              </a:rPr>
              <a:t>메커니즘을 통해 더 넓은 공간 의존성을 반영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DDPM</a:t>
            </a:r>
            <a:r>
              <a:rPr lang="ko-KR" altLang="en-US" dirty="0">
                <a:latin typeface="+mn-ea"/>
                <a:ea typeface="+mn-ea"/>
              </a:rPr>
              <a:t>은 고품질 샘플 생성이 가능하나 느린 샘플링 속도가 한계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9DABE-2774-4454-9D05-6B4351896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89" y="835855"/>
            <a:ext cx="5447824" cy="258454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A7F6D0-85BE-408D-97DA-BC29B91D3982}"/>
              </a:ext>
            </a:extLst>
          </p:cNvPr>
          <p:cNvSpPr/>
          <p:nvPr/>
        </p:nvSpPr>
        <p:spPr>
          <a:xfrm flipV="1">
            <a:off x="10223500" y="1928552"/>
            <a:ext cx="1468213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31867D-A749-4CE2-8143-7D64E6B61F8F}"/>
              </a:ext>
            </a:extLst>
          </p:cNvPr>
          <p:cNvSpPr/>
          <p:nvPr/>
        </p:nvSpPr>
        <p:spPr>
          <a:xfrm flipV="1">
            <a:off x="6243889" y="2176210"/>
            <a:ext cx="5373914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8CBA8F9-C339-49C2-A60A-3F0AE9AB40BA}"/>
              </a:ext>
            </a:extLst>
          </p:cNvPr>
          <p:cNvSpPr/>
          <p:nvPr/>
        </p:nvSpPr>
        <p:spPr>
          <a:xfrm flipV="1">
            <a:off x="6317799" y="2406465"/>
            <a:ext cx="1276801" cy="18749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57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6B3715B-9A84-40BF-A062-8C0457A8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1599356"/>
            <a:ext cx="9464614" cy="4268516"/>
          </a:xfrm>
          <a:prstGeom prst="rect">
            <a:avLst/>
          </a:prstGeom>
        </p:spPr>
      </p:pic>
      <p:sp>
        <p:nvSpPr>
          <p:cNvPr id="25" name="Google Shape;180;p4">
            <a:extLst>
              <a:ext uri="{FF2B5EF4-FFF2-40B4-BE49-F238E27FC236}">
                <a16:creationId xmlns:a16="http://schemas.microsoft.com/office/drawing/2014/main" id="{320BB763-CA46-428B-869B-E7C88A51FA17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1A3AC4-15A4-4220-B871-35B0EEC26D72}"/>
              </a:ext>
            </a:extLst>
          </p:cNvPr>
          <p:cNvSpPr txBox="1"/>
          <p:nvPr/>
        </p:nvSpPr>
        <p:spPr>
          <a:xfrm>
            <a:off x="835086" y="1005257"/>
            <a:ext cx="3842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Multi-Contrast </a:t>
            </a:r>
            <a:r>
              <a:rPr lang="en-US" altLang="ko-KR" sz="2000" b="1" dirty="0" err="1"/>
              <a:t>MRITranslation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462193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7829357-5844-43C6-86D7-A7C396E9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7" y="973137"/>
            <a:ext cx="11077575" cy="2981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FD1C91-89EC-459B-A906-46675B17D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38" y="947737"/>
            <a:ext cx="105727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3058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Multi-Modal Translation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F088D0-BC4B-40F2-84B1-F0BC117F3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04" y="1405367"/>
            <a:ext cx="7760996" cy="50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8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7"/>
          <a:stretch/>
        </p:blipFill>
        <p:spPr>
          <a:xfrm>
            <a:off x="6720246" y="1350205"/>
            <a:ext cx="5148292" cy="4789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" y="1350205"/>
            <a:ext cx="5326177" cy="44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Ablation Studies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0DAC1-07DE-45C2-808A-74943205A1CD}"/>
              </a:ext>
            </a:extLst>
          </p:cNvPr>
          <p:cNvSpPr txBox="1"/>
          <p:nvPr/>
        </p:nvSpPr>
        <p:spPr>
          <a:xfrm>
            <a:off x="835086" y="1659922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Adversarial Projector</a:t>
            </a:r>
            <a:r>
              <a:rPr lang="ko-KR" altLang="en-US" sz="2000" dirty="0">
                <a:latin typeface="+mj-ea"/>
                <a:ea typeface="+mj-ea"/>
              </a:rPr>
              <a:t>의 유효성 검증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1F2FA-653A-4738-8918-C18A4A04242B}"/>
              </a:ext>
            </a:extLst>
          </p:cNvPr>
          <p:cNvSpPr txBox="1"/>
          <p:nvPr/>
        </p:nvSpPr>
        <p:spPr>
          <a:xfrm>
            <a:off x="835086" y="2466260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j-ea"/>
                <a:ea typeface="+mj-ea"/>
              </a:rPr>
              <a:t>구성 요소별 제거 실험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FB2F4-8DB1-4368-8E17-6AB270989E56}"/>
              </a:ext>
            </a:extLst>
          </p:cNvPr>
          <p:cNvSpPr txBox="1"/>
          <p:nvPr/>
        </p:nvSpPr>
        <p:spPr>
          <a:xfrm>
            <a:off x="835086" y="3193702"/>
            <a:ext cx="5674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Cycle-consistency : Cycle loss </a:t>
            </a:r>
            <a:r>
              <a:rPr lang="ko-KR" altLang="en-US" sz="2000" dirty="0">
                <a:latin typeface="+mj-ea"/>
                <a:ea typeface="+mj-ea"/>
              </a:rPr>
              <a:t>없이 학습했을 때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2932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4456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Adversarial Projector</a:t>
            </a:r>
            <a:r>
              <a:rPr lang="ko-KR" altLang="en-US" sz="2000" b="1" dirty="0"/>
              <a:t>의 유효성 검증</a:t>
            </a:r>
            <a:endParaRPr lang="en-US" altLang="ko-KR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40DAC1-07DE-45C2-808A-74943205A1CD}"/>
              </a:ext>
            </a:extLst>
          </p:cNvPr>
          <p:cNvSpPr txBox="1"/>
          <p:nvPr/>
        </p:nvSpPr>
        <p:spPr>
          <a:xfrm>
            <a:off x="835086" y="1405367"/>
            <a:ext cx="6205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Adversarial loss: GAN </a:t>
            </a:r>
            <a:r>
              <a:rPr lang="ko-KR" altLang="en-US" sz="2000" dirty="0">
                <a:latin typeface="+mj-ea"/>
                <a:ea typeface="+mj-ea"/>
              </a:rPr>
              <a:t>없이 단순한 </a:t>
            </a:r>
            <a:r>
              <a:rPr lang="en-US" altLang="ko-KR" sz="2000" dirty="0">
                <a:latin typeface="+mj-ea"/>
                <a:ea typeface="+mj-ea"/>
              </a:rPr>
              <a:t>L1</a:t>
            </a:r>
            <a:r>
              <a:rPr lang="ko-KR" altLang="en-US" sz="2000" dirty="0">
                <a:latin typeface="+mj-ea"/>
                <a:ea typeface="+mj-ea"/>
              </a:rPr>
              <a:t>만 사용했을 때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1D9298-B9C6-49F4-8166-687AD1AD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6" y="1894119"/>
            <a:ext cx="5616514" cy="45108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E0F1BE-9339-45E2-BEC6-9B24A035A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686" y="2886423"/>
            <a:ext cx="54197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60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Ablation Studies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1F2FA-653A-4738-8918-C18A4A04242B}"/>
              </a:ext>
            </a:extLst>
          </p:cNvPr>
          <p:cNvSpPr txBox="1"/>
          <p:nvPr/>
        </p:nvSpPr>
        <p:spPr>
          <a:xfrm>
            <a:off x="1787586" y="1689009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Loss</a:t>
            </a:r>
            <a:r>
              <a:rPr lang="ko-KR" altLang="en-US" sz="2000" dirty="0">
                <a:latin typeface="+mj-ea"/>
                <a:ea typeface="+mj-ea"/>
              </a:rPr>
              <a:t> 제거 실험 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AAE9A-5017-4559-A5AB-0A23847ED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" r="51738" b="60971"/>
          <a:stretch/>
        </p:blipFill>
        <p:spPr>
          <a:xfrm>
            <a:off x="22239" y="2026867"/>
            <a:ext cx="6008874" cy="34983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561925-78BC-4D9F-B093-660944ACA0A8}"/>
              </a:ext>
            </a:extLst>
          </p:cNvPr>
          <p:cNvSpPr txBox="1"/>
          <p:nvPr/>
        </p:nvSpPr>
        <p:spPr>
          <a:xfrm>
            <a:off x="6351387" y="1263408"/>
            <a:ext cx="4998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Non-diffusive module</a:t>
            </a:r>
            <a:r>
              <a:rPr lang="ko-KR" altLang="en-US" sz="2000" dirty="0">
                <a:latin typeface="+mj-ea"/>
                <a:ea typeface="+mj-ea"/>
              </a:rPr>
              <a:t>을 먼저 </a:t>
            </a:r>
            <a:r>
              <a:rPr lang="en-US" altLang="ko-KR" sz="2000" dirty="0">
                <a:latin typeface="+mj-ea"/>
                <a:ea typeface="+mj-ea"/>
              </a:rPr>
              <a:t>pretrain</a:t>
            </a:r>
            <a:r>
              <a:rPr lang="ko-KR" altLang="en-US" sz="2000" dirty="0">
                <a:latin typeface="+mj-ea"/>
                <a:ea typeface="+mj-ea"/>
              </a:rPr>
              <a:t>한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후 합치는 방식과 비교 </a:t>
            </a: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고정 </a:t>
            </a:r>
            <a:r>
              <a:rPr lang="en-US" altLang="ko-KR" sz="2000" dirty="0">
                <a:latin typeface="+mj-ea"/>
                <a:ea typeface="+mj-ea"/>
              </a:rPr>
              <a:t>vs fine-tune)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03F1AC-0BA9-4F54-8E86-48597E516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678" t="-161" r="2943" b="61292"/>
          <a:stretch/>
        </p:blipFill>
        <p:spPr>
          <a:xfrm>
            <a:off x="6047973" y="2016245"/>
            <a:ext cx="6129917" cy="34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0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Ablation Studies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CA5502-4C78-451C-A5F2-BA63231C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76" t="38608" r="-491" b="22523"/>
          <a:stretch/>
        </p:blipFill>
        <p:spPr>
          <a:xfrm>
            <a:off x="835086" y="2648647"/>
            <a:ext cx="6731000" cy="35778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11AD4F-1C71-40F5-9A48-DDC3A8B4CAFC}"/>
              </a:ext>
            </a:extLst>
          </p:cNvPr>
          <p:cNvSpPr txBox="1"/>
          <p:nvPr/>
        </p:nvSpPr>
        <p:spPr>
          <a:xfrm>
            <a:off x="835086" y="1448318"/>
            <a:ext cx="85315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non-diffusive module</a:t>
            </a:r>
            <a:r>
              <a:rPr lang="ko-KR" altLang="en-US" sz="1800" dirty="0">
                <a:latin typeface="+mj-ea"/>
                <a:ea typeface="+mj-ea"/>
              </a:rPr>
              <a:t>을 의도적으로 덜 학습시킨 </a:t>
            </a:r>
            <a:r>
              <a:rPr lang="en-US" altLang="ko-KR" sz="1800" dirty="0">
                <a:latin typeface="+mj-ea"/>
                <a:ea typeface="+mj-ea"/>
              </a:rPr>
              <a:t>variant </a:t>
            </a:r>
            <a:r>
              <a:rPr lang="ko-KR" altLang="en-US" sz="1800" dirty="0">
                <a:latin typeface="+mj-ea"/>
                <a:ea typeface="+mj-ea"/>
              </a:rPr>
              <a:t>구성 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 err="1">
                <a:latin typeface="+mj-ea"/>
                <a:ea typeface="+mj-ea"/>
              </a:rPr>
              <a:t>nND</a:t>
            </a:r>
            <a:r>
              <a:rPr lang="en-US" altLang="ko-KR" sz="1800" dirty="0">
                <a:latin typeface="+mj-ea"/>
                <a:ea typeface="+mj-ea"/>
              </a:rPr>
              <a:t> = number of non-diffusive training epochs (10~50)</a:t>
            </a:r>
          </a:p>
          <a:p>
            <a:r>
              <a:rPr lang="en-US" altLang="ko-KR" sz="1800" dirty="0" err="1">
                <a:latin typeface="+mj-ea"/>
                <a:ea typeface="+mj-ea"/>
              </a:rPr>
              <a:t>nND</a:t>
            </a:r>
            <a:r>
              <a:rPr lang="ko-KR" altLang="en-US" sz="1800" dirty="0">
                <a:latin typeface="+mj-ea"/>
                <a:ea typeface="+mj-ea"/>
              </a:rPr>
              <a:t>가 줄어들수록 성능 감소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</a:p>
          <a:p>
            <a:r>
              <a:rPr lang="ko-KR" altLang="en-US" sz="1800" dirty="0">
                <a:latin typeface="+mj-ea"/>
                <a:ea typeface="+mj-ea"/>
              </a:rPr>
              <a:t>특히 </a:t>
            </a:r>
            <a:r>
              <a:rPr lang="en-US" altLang="ko-KR" sz="1800" dirty="0" err="1">
                <a:latin typeface="+mj-ea"/>
                <a:ea typeface="+mj-ea"/>
              </a:rPr>
              <a:t>nND</a:t>
            </a:r>
            <a:r>
              <a:rPr lang="en-US" altLang="ko-KR" sz="1800" dirty="0">
                <a:latin typeface="+mj-ea"/>
                <a:ea typeface="+mj-ea"/>
              </a:rPr>
              <a:t>=10</a:t>
            </a:r>
            <a:r>
              <a:rPr lang="ko-KR" altLang="en-US" sz="1800" dirty="0">
                <a:latin typeface="+mj-ea"/>
                <a:ea typeface="+mj-ea"/>
              </a:rPr>
              <a:t>에서는 </a:t>
            </a:r>
            <a:r>
              <a:rPr lang="en-US" altLang="ko-KR" sz="1800" dirty="0">
                <a:latin typeface="+mj-ea"/>
                <a:ea typeface="+mj-ea"/>
              </a:rPr>
              <a:t>PSNR -2.0dB, SSIM -3.6% → </a:t>
            </a:r>
            <a:r>
              <a:rPr lang="ko-KR" altLang="en-US" sz="1800" dirty="0">
                <a:latin typeface="+mj-ea"/>
                <a:ea typeface="+mj-ea"/>
              </a:rPr>
              <a:t>소스 추정 품질도 중요한 요인</a:t>
            </a:r>
            <a:endParaRPr lang="en-US" altLang="ko-KR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5780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 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80;p4">
            <a:extLst>
              <a:ext uri="{FF2B5EF4-FFF2-40B4-BE49-F238E27FC236}">
                <a16:creationId xmlns:a16="http://schemas.microsoft.com/office/drawing/2014/main" id="{B6D50F58-8D58-41F7-9790-43E9140161D5}"/>
              </a:ext>
            </a:extLst>
          </p:cNvPr>
          <p:cNvSpPr/>
          <p:nvPr/>
        </p:nvSpPr>
        <p:spPr>
          <a:xfrm>
            <a:off x="500287" y="93762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9D9BE-B381-474E-A517-070B3101F76C}"/>
              </a:ext>
            </a:extLst>
          </p:cNvPr>
          <p:cNvSpPr txBox="1"/>
          <p:nvPr/>
        </p:nvSpPr>
        <p:spPr>
          <a:xfrm>
            <a:off x="835086" y="1005257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Ablation Studies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FB2F4-8DB1-4368-8E17-6AB270989E56}"/>
              </a:ext>
            </a:extLst>
          </p:cNvPr>
          <p:cNvSpPr txBox="1"/>
          <p:nvPr/>
        </p:nvSpPr>
        <p:spPr>
          <a:xfrm>
            <a:off x="337514" y="1666989"/>
            <a:ext cx="5410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diffusion step </a:t>
            </a:r>
            <a:r>
              <a:rPr lang="ko-KR" altLang="en-US" sz="1800" dirty="0">
                <a:latin typeface="+mj-ea"/>
                <a:ea typeface="+mj-ea"/>
              </a:rPr>
              <a:t>수 </a:t>
            </a:r>
            <a:r>
              <a:rPr lang="en-US" altLang="ko-KR" sz="1800" dirty="0">
                <a:latin typeface="+mj-ea"/>
                <a:ea typeface="+mj-ea"/>
              </a:rPr>
              <a:t>(T/k)</a:t>
            </a:r>
            <a:r>
              <a:rPr lang="ko-KR" altLang="en-US" sz="1800" dirty="0">
                <a:latin typeface="+mj-ea"/>
                <a:ea typeface="+mj-ea"/>
              </a:rPr>
              <a:t>와 </a:t>
            </a:r>
            <a:r>
              <a:rPr lang="en-US" altLang="ko-KR" sz="1800" dirty="0">
                <a:latin typeface="+mj-ea"/>
                <a:ea typeface="+mj-ea"/>
              </a:rPr>
              <a:t>loss weight </a:t>
            </a:r>
            <a:r>
              <a:rPr lang="ko-KR" altLang="en-US" sz="1800" dirty="0">
                <a:latin typeface="+mj-ea"/>
                <a:ea typeface="+mj-ea"/>
              </a:rPr>
              <a:t>변화에 따라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 실험결과</a:t>
            </a:r>
            <a:r>
              <a:rPr lang="en-US" altLang="ko-KR" sz="1800" dirty="0">
                <a:latin typeface="+mj-ea"/>
                <a:ea typeface="+mj-ea"/>
              </a:rPr>
              <a:t>: PSNR ±0.2dB, SSIM ±0.4% </a:t>
            </a:r>
            <a:r>
              <a:rPr lang="ko-KR" altLang="en-US" sz="1800" dirty="0">
                <a:latin typeface="+mj-ea"/>
                <a:ea typeface="+mj-ea"/>
              </a:rPr>
              <a:t>수준의</a:t>
            </a:r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 미세한 차이 → </a:t>
            </a:r>
            <a:r>
              <a:rPr lang="en-US" altLang="ko-KR" sz="1800" dirty="0" err="1">
                <a:latin typeface="+mj-ea"/>
                <a:ea typeface="+mj-ea"/>
              </a:rPr>
              <a:t>SynDiff</a:t>
            </a:r>
            <a:r>
              <a:rPr lang="ko-KR" altLang="en-US" sz="1800" dirty="0">
                <a:latin typeface="+mj-ea"/>
                <a:ea typeface="+mj-ea"/>
              </a:rPr>
              <a:t>는 파라미터 변화에 안정적</a:t>
            </a:r>
            <a:endParaRPr lang="en-US" altLang="ko-KR" sz="1800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2BC32-709D-4707-B2E6-F7838179A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" t="39484" r="50617" b="-2199"/>
          <a:stretch/>
        </p:blipFill>
        <p:spPr>
          <a:xfrm>
            <a:off x="5747969" y="341433"/>
            <a:ext cx="6170813" cy="57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f2f88eef6_0_0"/>
          <p:cNvSpPr txBox="1"/>
          <p:nvPr/>
        </p:nvSpPr>
        <p:spPr>
          <a:xfrm>
            <a:off x="1251766" y="1"/>
            <a:ext cx="638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11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6000"/>
              <a:buFont typeface="Malgun Gothic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Collaborators</a:t>
            </a:r>
            <a:endParaRPr sz="5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1" name="Google Shape;351;g16f2f88eef6_0_0"/>
          <p:cNvGrpSpPr/>
          <p:nvPr/>
        </p:nvGrpSpPr>
        <p:grpSpPr>
          <a:xfrm>
            <a:off x="410144" y="1641309"/>
            <a:ext cx="11371408" cy="4534053"/>
            <a:chOff x="410144" y="1641309"/>
            <a:chExt cx="11371408" cy="4534053"/>
          </a:xfrm>
        </p:grpSpPr>
        <p:grpSp>
          <p:nvGrpSpPr>
            <p:cNvPr id="352" name="Google Shape;352;g16f2f88eef6_0_0"/>
            <p:cNvGrpSpPr/>
            <p:nvPr/>
          </p:nvGrpSpPr>
          <p:grpSpPr>
            <a:xfrm>
              <a:off x="410144" y="1641309"/>
              <a:ext cx="3514774" cy="1732500"/>
              <a:chOff x="410155" y="1641309"/>
              <a:chExt cx="2640900" cy="1732500"/>
            </a:xfrm>
          </p:grpSpPr>
          <p:sp>
            <p:nvSpPr>
              <p:cNvPr id="353" name="Google Shape;353;g16f2f88eef6_0_0"/>
              <p:cNvSpPr/>
              <p:nvPr/>
            </p:nvSpPr>
            <p:spPr>
              <a:xfrm>
                <a:off x="410155" y="1641309"/>
                <a:ext cx="2640900" cy="17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Radiology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Joon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Beom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Seo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SangMin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Lee</a:t>
                </a:r>
                <a:r>
                  <a:rPr lang="en-US" sz="1200" b="0" i="0" u="none" strike="noStrike" cap="none" baseline="30000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A,B</a:t>
                </a:r>
                <a:endParaRPr sz="1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 Hyun, Yang,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Hyung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Jin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Won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Ho Sung Kim,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Seung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Chai Jung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Ji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Park, So Jung Lee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Hyun Lee,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Gilsun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Hong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354" name="Google Shape;354;g16f2f88eef6_0_0"/>
              <p:cNvCxnSpPr/>
              <p:nvPr/>
            </p:nvCxnSpPr>
            <p:spPr>
              <a:xfrm>
                <a:off x="526489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5" name="Google Shape;355;g16f2f88eef6_0_0"/>
            <p:cNvGrpSpPr/>
            <p:nvPr/>
          </p:nvGrpSpPr>
          <p:grpSpPr>
            <a:xfrm>
              <a:off x="4470622" y="1641309"/>
              <a:ext cx="3514774" cy="1030800"/>
              <a:chOff x="3461081" y="1641310"/>
              <a:chExt cx="2640900" cy="1030800"/>
            </a:xfrm>
          </p:grpSpPr>
          <p:sp>
            <p:nvSpPr>
              <p:cNvPr id="356" name="Google Shape;356;g16f2f88eef6_0_0"/>
              <p:cNvSpPr/>
              <p:nvPr/>
            </p:nvSpPr>
            <p:spPr>
              <a:xfrm>
                <a:off x="3461081" y="1641310"/>
                <a:ext cx="2640900" cy="10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Pathology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Hyunjeong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Go,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Gyuheon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Choi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Gyungyub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Gong, Dong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Song</a:t>
                </a:r>
                <a:r>
                  <a:rPr lang="en-US" sz="1051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8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7" name="Google Shape;357;g16f2f88eef6_0_0"/>
              <p:cNvCxnSpPr/>
              <p:nvPr/>
            </p:nvCxnSpPr>
            <p:spPr>
              <a:xfrm>
                <a:off x="3579809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8" name="Google Shape;358;g16f2f88eef6_0_0"/>
            <p:cNvGrpSpPr/>
            <p:nvPr/>
          </p:nvGrpSpPr>
          <p:grpSpPr>
            <a:xfrm>
              <a:off x="8531095" y="1641309"/>
              <a:ext cx="3250457" cy="1104600"/>
              <a:chOff x="6512005" y="1641311"/>
              <a:chExt cx="2442300" cy="1104600"/>
            </a:xfrm>
          </p:grpSpPr>
          <p:sp>
            <p:nvSpPr>
              <p:cNvPr id="359" name="Google Shape;359;g16f2f88eef6_0_0"/>
              <p:cNvSpPr/>
              <p:nvPr/>
            </p:nvSpPr>
            <p:spPr>
              <a:xfrm>
                <a:off x="6512005" y="1641311"/>
                <a:ext cx="24423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Cardiology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Jaekwan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Song,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Jongmin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Song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Young-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Hak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Kim</a:t>
                </a:r>
                <a:endParaRPr sz="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0" name="Google Shape;360;g16f2f88eef6_0_0"/>
              <p:cNvCxnSpPr/>
              <p:nvPr/>
            </p:nvCxnSpPr>
            <p:spPr>
              <a:xfrm>
                <a:off x="6597545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1" name="Google Shape;361;g16f2f88eef6_0_0"/>
            <p:cNvGrpSpPr/>
            <p:nvPr/>
          </p:nvGrpSpPr>
          <p:grpSpPr>
            <a:xfrm>
              <a:off x="444907" y="3557370"/>
              <a:ext cx="3217376" cy="882900"/>
              <a:chOff x="9364507" y="2730500"/>
              <a:chExt cx="2417444" cy="882900"/>
            </a:xfrm>
          </p:grpSpPr>
          <p:sp>
            <p:nvSpPr>
              <p:cNvPr id="362" name="Google Shape;362;g16f2f88eef6_0_0"/>
              <p:cNvSpPr/>
              <p:nvPr/>
            </p:nvSpPr>
            <p:spPr>
              <a:xfrm>
                <a:off x="9364507" y="2730500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Anesthesiology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Sung-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Hoon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Kim,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Ho Lee</a:t>
                </a:r>
                <a:r>
                  <a:rPr 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9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3" name="Google Shape;363;g16f2f88eef6_0_0"/>
              <p:cNvCxnSpPr/>
              <p:nvPr/>
            </p:nvCxnSpPr>
            <p:spPr>
              <a:xfrm>
                <a:off x="9454551" y="31750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4" name="Google Shape;364;g16f2f88eef6_0_0"/>
            <p:cNvGrpSpPr/>
            <p:nvPr/>
          </p:nvGrpSpPr>
          <p:grpSpPr>
            <a:xfrm>
              <a:off x="4467479" y="3557370"/>
              <a:ext cx="3252363" cy="1547700"/>
              <a:chOff x="410157" y="4769200"/>
              <a:chExt cx="2443732" cy="1547700"/>
            </a:xfrm>
          </p:grpSpPr>
          <p:sp>
            <p:nvSpPr>
              <p:cNvPr id="365" name="Google Shape;365;g16f2f88eef6_0_0"/>
              <p:cNvSpPr/>
              <p:nvPr/>
            </p:nvSpPr>
            <p:spPr>
              <a:xfrm>
                <a:off x="410157" y="4769200"/>
                <a:ext cx="2429400" cy="15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Neurology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Wha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Kang,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Chongsik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Lee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Jaehong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Lee,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Sangbeom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Jun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Misun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Kwon,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Beomjun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Kim, Sun Kwon,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-Jae Lee</a:t>
                </a:r>
                <a:r>
                  <a:rPr lang="en-US" sz="8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6" name="Google Shape;366;g16f2f88eef6_0_0"/>
              <p:cNvCxnSpPr/>
              <p:nvPr/>
            </p:nvCxnSpPr>
            <p:spPr>
              <a:xfrm>
                <a:off x="526489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7" name="Google Shape;367;g16f2f88eef6_0_0"/>
            <p:cNvGrpSpPr/>
            <p:nvPr/>
          </p:nvGrpSpPr>
          <p:grpSpPr>
            <a:xfrm>
              <a:off x="8391111" y="3557370"/>
              <a:ext cx="3351472" cy="1104600"/>
              <a:chOff x="3458661" y="4769200"/>
              <a:chExt cx="2518200" cy="1104600"/>
            </a:xfrm>
          </p:grpSpPr>
          <p:sp>
            <p:nvSpPr>
              <p:cNvPr id="368" name="Google Shape;368;g16f2f88eef6_0_0"/>
              <p:cNvSpPr/>
              <p:nvPr/>
            </p:nvSpPr>
            <p:spPr>
              <a:xfrm>
                <a:off x="3458661" y="4769200"/>
                <a:ext cx="25182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Surgery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Beom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Seok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Ko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JongHun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</a:t>
                </a:r>
                <a:endParaRPr sz="1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Songchuk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Kim, Tae-Yon Sung</a:t>
                </a:r>
                <a:r>
                  <a:rPr lang="en-US" sz="10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9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9" name="Google Shape;369;g16f2f88eef6_0_0"/>
              <p:cNvCxnSpPr/>
              <p:nvPr/>
            </p:nvCxnSpPr>
            <p:spPr>
              <a:xfrm>
                <a:off x="3579809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0" name="Google Shape;370;g16f2f88eef6_0_0"/>
            <p:cNvGrpSpPr/>
            <p:nvPr/>
          </p:nvGrpSpPr>
          <p:grpSpPr>
            <a:xfrm>
              <a:off x="444979" y="5292462"/>
              <a:ext cx="3445301" cy="882900"/>
              <a:chOff x="6512006" y="4769199"/>
              <a:chExt cx="2588700" cy="882900"/>
            </a:xfrm>
          </p:grpSpPr>
          <p:sp>
            <p:nvSpPr>
              <p:cNvPr id="371" name="Google Shape;371;g16f2f88eef6_0_0"/>
              <p:cNvSpPr/>
              <p:nvPr/>
            </p:nvSpPr>
            <p:spPr>
              <a:xfrm>
                <a:off x="6512006" y="4769199"/>
                <a:ext cx="25887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Gastroenterology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Jeongsik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Byeon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, Kang Mo Kim, Do-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hoon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Kim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372" name="Google Shape;372;g16f2f88eef6_0_0"/>
              <p:cNvCxnSpPr/>
              <p:nvPr/>
            </p:nvCxnSpPr>
            <p:spPr>
              <a:xfrm>
                <a:off x="6597545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3" name="Google Shape;373;g16f2f88eef6_0_0"/>
            <p:cNvGrpSpPr/>
            <p:nvPr/>
          </p:nvGrpSpPr>
          <p:grpSpPr>
            <a:xfrm>
              <a:off x="4441720" y="5292462"/>
              <a:ext cx="3217376" cy="882900"/>
              <a:chOff x="3439365" y="5134754"/>
              <a:chExt cx="2417444" cy="882900"/>
            </a:xfrm>
          </p:grpSpPr>
          <p:sp>
            <p:nvSpPr>
              <p:cNvPr id="374" name="Google Shape;374;g16f2f88eef6_0_0"/>
              <p:cNvSpPr/>
              <p:nvPr/>
            </p:nvSpPr>
            <p:spPr>
              <a:xfrm>
                <a:off x="3439365" y="5134754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Emergency Medicine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Dong-Woo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Seo</a:t>
                </a:r>
                <a:endParaRPr sz="12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75" name="Google Shape;375;g16f2f88eef6_0_0"/>
              <p:cNvCxnSpPr/>
              <p:nvPr/>
            </p:nvCxnSpPr>
            <p:spPr>
              <a:xfrm>
                <a:off x="3529409" y="5585255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6" name="Google Shape;376;g16f2f88eef6_0_0"/>
            <p:cNvGrpSpPr/>
            <p:nvPr/>
          </p:nvGrpSpPr>
          <p:grpSpPr>
            <a:xfrm>
              <a:off x="8459304" y="5292462"/>
              <a:ext cx="3194411" cy="809100"/>
              <a:chOff x="9364507" y="5645499"/>
              <a:chExt cx="2417444" cy="809100"/>
            </a:xfrm>
          </p:grpSpPr>
          <p:sp>
            <p:nvSpPr>
              <p:cNvPr id="377" name="Google Shape;377;g16f2f88eef6_0_0"/>
              <p:cNvSpPr/>
              <p:nvPr/>
            </p:nvSpPr>
            <p:spPr>
              <a:xfrm>
                <a:off x="9364507" y="5645499"/>
                <a:ext cx="2417400" cy="8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Pulmonology and Critical Care Medicine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Yoen-mok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Oh,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Sei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Won Lee, </a:t>
                </a:r>
                <a:r>
                  <a:rPr lang="en-US" sz="1200" b="0" i="0" u="none" strike="noStrike" cap="none" dirty="0" err="1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Jin</a:t>
                </a:r>
                <a:r>
                  <a:rPr lang="en-US" sz="1200" b="0" i="0" u="none" strike="noStrike" cap="none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-won Huh</a:t>
                </a:r>
                <a:endParaRPr sz="14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Arial"/>
                </a:endParaRPr>
              </a:p>
            </p:txBody>
          </p:sp>
          <p:cxnSp>
            <p:nvCxnSpPr>
              <p:cNvPr id="378" name="Google Shape;378;g16f2f88eef6_0_0"/>
              <p:cNvCxnSpPr/>
              <p:nvPr/>
            </p:nvCxnSpPr>
            <p:spPr>
              <a:xfrm>
                <a:off x="9454551" y="60960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379" name="Google Shape;379;g16f2f88eef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382" y="2924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6f2f88eef6_0_0"/>
          <p:cNvPicPr preferRelativeResize="0"/>
          <p:nvPr/>
        </p:nvPicPr>
        <p:blipFill rotWithShape="1">
          <a:blip r:embed="rId4">
            <a:alphaModFix amt="50000"/>
          </a:blip>
          <a:srcRect l="5993" t="2115" r="14089" b="15571"/>
          <a:stretch/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23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Introduction &amp; Background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03" y="1758037"/>
            <a:ext cx="3697207" cy="3345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02" r="49954" b="16214"/>
          <a:stretch/>
        </p:blipFill>
        <p:spPr>
          <a:xfrm>
            <a:off x="407787" y="856865"/>
            <a:ext cx="3199704" cy="25021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4" t="888" b="75665"/>
          <a:stretch/>
        </p:blipFill>
        <p:spPr>
          <a:xfrm>
            <a:off x="392740" y="3359150"/>
            <a:ext cx="3229798" cy="16079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4" t="24163"/>
          <a:stretch/>
        </p:blipFill>
        <p:spPr>
          <a:xfrm>
            <a:off x="3622538" y="1035698"/>
            <a:ext cx="3229798" cy="520089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407787" y="4388094"/>
            <a:ext cx="3154563" cy="12040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 flipV="1">
            <a:off x="392741" y="4540964"/>
            <a:ext cx="2833060" cy="151686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1263650" y="4846479"/>
            <a:ext cx="1543050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flipV="1">
            <a:off x="3660153" y="1930742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 flipV="1">
            <a:off x="3660154" y="1773388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 flipV="1">
            <a:off x="3660152" y="2088096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3654287" y="2231968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3667679" y="2510660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3667679" y="2668432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3672712" y="2816120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3660152" y="2973892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3654287" y="3108183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3661329" y="3251818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 flipV="1">
            <a:off x="3654287" y="2384355"/>
            <a:ext cx="3154563" cy="120650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4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>
                <a:solidFill>
                  <a:srgbClr val="006E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/>
          <p:cNvSpPr txBox="1"/>
          <p:nvPr/>
        </p:nvSpPr>
        <p:spPr>
          <a:xfrm>
            <a:off x="324786" y="920530"/>
            <a:ext cx="6101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1. Paired vs Unpaired Image Translation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7686" y="1333735"/>
            <a:ext cx="11165236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Paired </a:t>
            </a:r>
            <a:r>
              <a:rPr lang="ko-KR" altLang="en-US" dirty="0">
                <a:latin typeface="+mj-ea"/>
                <a:ea typeface="+mj-ea"/>
              </a:rPr>
              <a:t>데이터 기반 모델들 </a:t>
            </a:r>
            <a:r>
              <a:rPr lang="en-US" altLang="ko-KR" dirty="0">
                <a:latin typeface="+mj-ea"/>
                <a:ea typeface="+mj-ea"/>
              </a:rPr>
              <a:t>(e.g., pix2pix, </a:t>
            </a:r>
            <a:r>
              <a:rPr lang="en-US" altLang="ko-KR" dirty="0" err="1">
                <a:latin typeface="+mj-ea"/>
                <a:ea typeface="+mj-ea"/>
              </a:rPr>
              <a:t>MedGAN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ground truth </a:t>
            </a:r>
            <a:r>
              <a:rPr lang="ko-KR" altLang="en-US" dirty="0">
                <a:latin typeface="+mj-ea"/>
                <a:ea typeface="+mj-ea"/>
              </a:rPr>
              <a:t>이미지가 필요하여 실제 의료 환경에서는 적용 어려움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sz="300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Unpaired </a:t>
            </a:r>
            <a:r>
              <a:rPr lang="ko-KR" altLang="en-US" dirty="0">
                <a:latin typeface="+mj-ea"/>
                <a:ea typeface="+mj-ea"/>
              </a:rPr>
              <a:t>모델로는 </a:t>
            </a:r>
            <a:r>
              <a:rPr lang="en-US" altLang="ko-KR" dirty="0" err="1">
                <a:latin typeface="+mj-ea"/>
                <a:ea typeface="+mj-ea"/>
              </a:rPr>
              <a:t>CycleGAN</a:t>
            </a:r>
            <a:r>
              <a:rPr lang="en-US" altLang="ko-KR" dirty="0">
                <a:latin typeface="+mj-ea"/>
                <a:ea typeface="+mj-ea"/>
              </a:rPr>
              <a:t>, UNIT, MUNIT </a:t>
            </a:r>
            <a:r>
              <a:rPr lang="ko-KR" altLang="en-US" dirty="0">
                <a:latin typeface="+mj-ea"/>
                <a:ea typeface="+mj-ea"/>
              </a:rPr>
              <a:t>등이 존재하며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이들은 </a:t>
            </a:r>
            <a:r>
              <a:rPr lang="en-US" altLang="ko-KR" dirty="0">
                <a:latin typeface="+mj-ea"/>
                <a:ea typeface="+mj-ea"/>
              </a:rPr>
              <a:t>cycle-consistency loss</a:t>
            </a:r>
            <a:r>
              <a:rPr lang="ko-KR" altLang="en-US" dirty="0">
                <a:latin typeface="+mj-ea"/>
                <a:ea typeface="+mj-ea"/>
              </a:rPr>
              <a:t>를 통해 서로 다른 도메인 간의 매핑을 학습함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하지만 이러한 모델들은 </a:t>
            </a:r>
            <a:r>
              <a:rPr lang="ko-KR" altLang="en-US" dirty="0" err="1">
                <a:latin typeface="+mj-ea"/>
                <a:ea typeface="+mj-ea"/>
              </a:rPr>
              <a:t>모달리티</a:t>
            </a:r>
            <a:r>
              <a:rPr lang="ko-KR" altLang="en-US" dirty="0">
                <a:latin typeface="+mj-ea"/>
                <a:ea typeface="+mj-ea"/>
              </a:rPr>
              <a:t> 간 복잡한 구조 차이를 정확히 캡처하지 못하며 디테일 손실이 발생함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50" y="2326828"/>
            <a:ext cx="5639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2. Diffusion-based Image Translation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186" y="5003837"/>
            <a:ext cx="2815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4. </a:t>
            </a:r>
            <a:r>
              <a:rPr lang="ko-KR" altLang="en-US" sz="2400" b="1" dirty="0" err="1">
                <a:latin typeface="+mj-ea"/>
                <a:ea typeface="+mj-ea"/>
              </a:rPr>
              <a:t>의료영상의</a:t>
            </a:r>
            <a:r>
              <a:rPr lang="ko-KR" altLang="en-US" sz="2400" b="1" dirty="0">
                <a:latin typeface="+mj-ea"/>
                <a:ea typeface="+mj-ea"/>
              </a:rPr>
              <a:t> 특성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0050" y="3785464"/>
            <a:ext cx="5283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3. GAN-based Adversarial Training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686" y="2788493"/>
            <a:ext cx="1071158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DDPM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모델들이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고해상도 생성 품질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주목받고 있음 그러나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diffusion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모델들은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지도 학습이 필요하거나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inference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시간이 매우 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diffusion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단일 도메인 샘플링에 적합하며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도메인 간 매핑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(translation)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작업에 직접 적용하는 데 한계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936" y="4317604"/>
            <a:ext cx="1070838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기반 이미지 변환 모델은 높은 샘플 품질을 제공할 수 있지만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mode collapse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 학습 불안정성이 문제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일부 모델은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multi-modal translation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attention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기법을 활용해 개선을 시도했으나 여전히 복잡한 의료 데이터에 적합하지 않음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2936" y="5462420"/>
            <a:ext cx="767069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 영상 변환은 단순한 스타일 전환이 아닌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정밀한 구조적 일치와 의미 보존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중요함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더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정합성 높은 번역 모델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필요하며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단순한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GAN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DDPM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으로는 한계가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041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1" y="2992582"/>
            <a:ext cx="12192000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b="1" dirty="0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SynDiff</a:t>
            </a:r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Architecture</a:t>
            </a:r>
            <a:endParaRPr lang="en-US" altLang="ko-KR" sz="2400" b="1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4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8262" y="745334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3061" y="800397"/>
            <a:ext cx="337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Fast Conditional Diffusion</a:t>
            </a:r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8262" y="2629016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3061" y="268407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Adversarial Projector</a:t>
            </a:r>
          </a:p>
        </p:txBody>
      </p:sp>
      <p:sp>
        <p:nvSpPr>
          <p:cNvPr id="21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6759183" y="1001050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3982" y="1056113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Cycle-Consistent Architecture</a:t>
            </a:r>
          </a:p>
          <a:p>
            <a:r>
              <a:rPr lang="en-US" altLang="ko-KR" sz="2000" b="1" dirty="0"/>
              <a:t> (Unpaired Learning)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23"/>
          <a:stretch/>
        </p:blipFill>
        <p:spPr>
          <a:xfrm>
            <a:off x="746363" y="1181488"/>
            <a:ext cx="4911488" cy="140779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3"/>
          <a:stretch/>
        </p:blipFill>
        <p:spPr>
          <a:xfrm>
            <a:off x="822562" y="3096758"/>
            <a:ext cx="4911488" cy="3516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82" y="1856596"/>
            <a:ext cx="4468279" cy="4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2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07787" y="883301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" t="42858" r="52442" b="26926"/>
          <a:stretch/>
        </p:blipFill>
        <p:spPr>
          <a:xfrm>
            <a:off x="507756" y="3405342"/>
            <a:ext cx="4806611" cy="7433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42586" y="938364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Fast Conditional Diffusion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5261" y="1361929"/>
            <a:ext cx="3393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AdversarialDiffusionProcess</a:t>
            </a:r>
            <a:endParaRPr lang="en-US" altLang="ko-KR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88" r="50349" b="4484"/>
          <a:stretch/>
        </p:blipFill>
        <p:spPr>
          <a:xfrm>
            <a:off x="5728574" y="1800139"/>
            <a:ext cx="5596651" cy="20289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45623" y="3907777"/>
            <a:ext cx="6503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[59] Score-Based Generative Modeling through Stochastic Differential Equations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7756" y="3034224"/>
            <a:ext cx="2946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Forward Step (</a:t>
            </a:r>
            <a:r>
              <a:rPr lang="ko-KR" altLang="en-US" b="1" dirty="0">
                <a:latin typeface="+mn-ea"/>
                <a:ea typeface="+mn-ea"/>
              </a:rPr>
              <a:t>빠른 노이즈 주입</a:t>
            </a:r>
            <a:r>
              <a:rPr lang="en-US" altLang="ko-KR" b="1" dirty="0">
                <a:latin typeface="+mn-ea"/>
                <a:ea typeface="+mn-ea"/>
              </a:rPr>
              <a:t>),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523"/>
          <a:stretch/>
        </p:blipFill>
        <p:spPr>
          <a:xfrm>
            <a:off x="392231" y="1428270"/>
            <a:ext cx="4911488" cy="140779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9" t="32980" b="50440"/>
          <a:stretch/>
        </p:blipFill>
        <p:spPr>
          <a:xfrm>
            <a:off x="513767" y="5013604"/>
            <a:ext cx="4800600" cy="398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3767" y="4679214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Reverse Step (</a:t>
            </a:r>
            <a:r>
              <a:rPr lang="ko-KR" altLang="en-US" b="1" dirty="0"/>
              <a:t>조건부 샘플링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19267" y="5601499"/>
            <a:ext cx="3307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매 </a:t>
            </a:r>
            <a:r>
              <a:rPr lang="en-US" altLang="ko-KR" dirty="0">
                <a:latin typeface="+mn-ea"/>
                <a:ea typeface="+mn-ea"/>
              </a:rPr>
              <a:t>reverse step </a:t>
            </a:r>
            <a:r>
              <a:rPr lang="ko-KR" altLang="en-US" dirty="0">
                <a:latin typeface="+mn-ea"/>
                <a:ea typeface="+mn-ea"/>
              </a:rPr>
              <a:t>자체가 </a:t>
            </a:r>
            <a:r>
              <a:rPr lang="en-US" altLang="ko-KR" dirty="0">
                <a:latin typeface="+mn-ea"/>
                <a:ea typeface="+mn-ea"/>
              </a:rPr>
              <a:t>GAN </a:t>
            </a:r>
            <a:r>
              <a:rPr lang="ko-KR" altLang="en-US" dirty="0">
                <a:latin typeface="+mn-ea"/>
                <a:ea typeface="+mn-ea"/>
              </a:rPr>
              <a:t>학습 단위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645623" y="4642344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확률 분포 </a:t>
            </a:r>
            <a:r>
              <a:rPr lang="en-US" altLang="ko-KR" dirty="0">
                <a:latin typeface="+mn-ea"/>
                <a:ea typeface="+mn-ea"/>
              </a:rPr>
              <a:t>q()</a:t>
            </a:r>
            <a:r>
              <a:rPr lang="ko-KR" altLang="en-US" dirty="0">
                <a:latin typeface="+mn-ea"/>
                <a:ea typeface="+mn-ea"/>
              </a:rPr>
              <a:t>를 직접 모델링하지 않고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대신 </a:t>
            </a:r>
            <a:r>
              <a:rPr lang="en-US" altLang="ko-KR" dirty="0" err="1">
                <a:latin typeface="+mn-ea"/>
                <a:ea typeface="+mn-ea"/>
              </a:rPr>
              <a:t>xt</a:t>
            </a:r>
            <a:r>
              <a:rPr lang="en-US" altLang="ko-KR" dirty="0">
                <a:latin typeface="+mn-ea"/>
                <a:ea typeface="+mn-ea"/>
              </a:rPr>
              <a:t>−k​</a:t>
            </a:r>
            <a:r>
              <a:rPr lang="ko-KR" altLang="en-US" dirty="0">
                <a:latin typeface="+mn-ea"/>
                <a:ea typeface="+mn-ea"/>
              </a:rPr>
              <a:t>를 </a:t>
            </a:r>
            <a:r>
              <a:rPr lang="en-US" altLang="ko-KR" dirty="0">
                <a:latin typeface="+mn-ea"/>
                <a:ea typeface="+mn-ea"/>
              </a:rPr>
              <a:t>generator </a:t>
            </a:r>
            <a:r>
              <a:rPr lang="ko-KR" altLang="en-US" dirty="0">
                <a:latin typeface="+mn-ea"/>
                <a:ea typeface="+mn-ea"/>
              </a:rPr>
              <a:t>출력 </a:t>
            </a:r>
            <a:r>
              <a:rPr lang="en-US" altLang="ko-KR" dirty="0">
                <a:latin typeface="+mn-ea"/>
                <a:ea typeface="+mn-ea"/>
              </a:rPr>
              <a:t>x^0</a:t>
            </a:r>
            <a:r>
              <a:rPr lang="ko-KR" altLang="en-US" dirty="0">
                <a:latin typeface="+mn-ea"/>
                <a:ea typeface="+mn-ea"/>
              </a:rPr>
              <a:t>를 기반으로 재구성합니다</a:t>
            </a:r>
            <a:r>
              <a:rPr lang="en-US" altLang="ko-KR" dirty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948" y="5197516"/>
            <a:ext cx="5481277" cy="117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+mj-ea"/>
                <a:ea typeface="+mj-ea"/>
                <a:cs typeface="Times New Roman" panose="02020603050405020304" pitchFamily="18" charset="0"/>
              </a:rPr>
              <a:t>SynDiff</a:t>
            </a:r>
            <a:endParaRPr lang="en-US" altLang="ko-KR" sz="2400" b="1" dirty="0">
              <a:solidFill>
                <a:srgbClr val="006E6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45887" y="895466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80686" y="950529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Adversarial Projector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3"/>
          <a:stretch/>
        </p:blipFill>
        <p:spPr>
          <a:xfrm>
            <a:off x="542561" y="1515040"/>
            <a:ext cx="5334364" cy="38190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7"/>
          <a:stretch/>
        </p:blipFill>
        <p:spPr>
          <a:xfrm>
            <a:off x="6000337" y="1562905"/>
            <a:ext cx="5601114" cy="24718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4"/>
          <a:stretch/>
        </p:blipFill>
        <p:spPr>
          <a:xfrm>
            <a:off x="6265662" y="4785759"/>
            <a:ext cx="4810796" cy="109657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62" y="4166827"/>
            <a:ext cx="5199533" cy="4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0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b="1" dirty="0" err="1">
                <a:solidFill>
                  <a:srgbClr val="006E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Denoising</a:t>
            </a:r>
            <a:r>
              <a:rPr lang="en-US" altLang="ko-KR" sz="2400" b="1" dirty="0">
                <a:solidFill>
                  <a:srgbClr val="006E6F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Diffusion GANS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3" y="923771"/>
            <a:ext cx="5669861" cy="409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663343" y="2176525"/>
                <a:ext cx="420465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noisy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latent noise (</a:t>
                </a:r>
                <a:r>
                  <a:rPr lang="ko-KR" altLang="en-US" sz="1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랜덤한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다양성 확보용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timestep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조건 정보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43" y="2176525"/>
                <a:ext cx="4204653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43" y="1314447"/>
            <a:ext cx="2862102" cy="862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75" y="3271847"/>
            <a:ext cx="2733619" cy="978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6663342" y="4250777"/>
                <a:ext cx="420465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real or fake image</a:t>
                </a:r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noisy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 </a:t>
                </a:r>
                <a:endParaRPr lang="en-US" altLang="ko-KR" sz="1800" i="1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: 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현재 </a:t>
                </a:r>
                <a:r>
                  <a:rPr lang="en-US" altLang="ko-KR" sz="1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timestep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(</a:t>
                </a:r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조건 정보</a:t>
                </a:r>
                <a:r>
                  <a:rPr lang="en-US" altLang="ko-KR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42" y="4250777"/>
                <a:ext cx="4204653" cy="923330"/>
              </a:xfrm>
              <a:prstGeom prst="rect">
                <a:avLst/>
              </a:prstGeom>
              <a:blipFill>
                <a:blip r:embed="rId7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37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31009</TotalTime>
  <Words>1319</Words>
  <Application>Microsoft Office PowerPoint</Application>
  <PresentationFormat>와이드스크린</PresentationFormat>
  <Paragraphs>219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Malgun Gothic</vt:lpstr>
      <vt:lpstr>Malgun Gothic</vt:lpstr>
      <vt:lpstr>Arial</vt:lpstr>
      <vt:lpstr>Calibri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원채</cp:lastModifiedBy>
  <cp:revision>1977</cp:revision>
  <dcterms:created xsi:type="dcterms:W3CDTF">2019-10-31T04:46:14Z</dcterms:created>
  <dcterms:modified xsi:type="dcterms:W3CDTF">2025-05-20T16:21:53Z</dcterms:modified>
</cp:coreProperties>
</file>